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88" r:id="rId4"/>
    <p:sldId id="290" r:id="rId5"/>
    <p:sldId id="263" r:id="rId6"/>
    <p:sldId id="258" r:id="rId7"/>
    <p:sldId id="260" r:id="rId8"/>
    <p:sldId id="261" r:id="rId9"/>
    <p:sldId id="289" r:id="rId10"/>
    <p:sldId id="276" r:id="rId11"/>
    <p:sldId id="262" r:id="rId12"/>
    <p:sldId id="264" r:id="rId13"/>
    <p:sldId id="265" r:id="rId14"/>
    <p:sldId id="266" r:id="rId15"/>
    <p:sldId id="281" r:id="rId16"/>
    <p:sldId id="279" r:id="rId17"/>
    <p:sldId id="280" r:id="rId18"/>
    <p:sldId id="268" r:id="rId19"/>
    <p:sldId id="285" r:id="rId20"/>
    <p:sldId id="271" r:id="rId21"/>
    <p:sldId id="272" r:id="rId22"/>
    <p:sldId id="286" r:id="rId23"/>
    <p:sldId id="269" r:id="rId24"/>
    <p:sldId id="270" r:id="rId25"/>
    <p:sldId id="287" r:id="rId26"/>
    <p:sldId id="275" r:id="rId27"/>
    <p:sldId id="277" r:id="rId28"/>
    <p:sldId id="282" r:id="rId29"/>
    <p:sldId id="273" r:id="rId30"/>
    <p:sldId id="274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4:42.4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77,'3143'0,"-3120"-1,39-7,-39 4,39-1,73-7,-63 4,-56 5,1 0,25-8,-24 5,33-5,9 6,91 6,-55 1,-73-3,-13 1,0-1,0 2,0-1,17 4,-15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5:07.1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5:13.2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59,'83'0,"264"-12,-270 7,89 4,22-1,-174 1,0-2,0 0,22-8,-22 6,0 1,0 0,21-2,179 5,-107 2,-41-2,75 3,-128-1,-1 1,1 1,0 0,-1 0,1 1,-1 1,0 0,16 10,-16-9,0-1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5:16.8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18,'584'0,"-464"-9,-17 0,180 9,-268 1,0 0,24 6,-23-3,32 2,223-6,-130-1,-130 2,-1 0,0 1,0 0,0 1,0 0,0 1,-1 0,11 5,-10-4,0 0,1-1,-1 0,1-1,0 0,16 2,-11-4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6:00.7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20,'956'0,"-844"-9,-20 1,2 6,165 16,-145-8,-79-5,62 8,-38 1,1-2,84 1,393-10,-522 2,-1 0,26 7,-24-5,-1 0,18 1,-18-4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6:03.7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76,'27'-1,"28"-5,8-1,146 4,-110 4,118-14,101-16,-245 21,-37 3,36 1,645 5,-700 0,0 1,-1 0,1 1,19 8,-19-6,0-1,1 0,30 2,-30-6,-1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6:20.808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5EAD6-46E5-4B3B-961A-7B1BB316EE11}" type="datetimeFigureOut">
              <a:rPr lang="en-US" smtClean="0"/>
              <a:t>1/5/2022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B5C25-2C11-4DED-A927-02A105858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24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5BFB1-D569-463C-AACA-C4EE2405C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ABBD2-00B3-46E7-ADB4-7E17410D8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B56A-A81F-4498-A18F-BFB4F3EC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71B7-8491-4BD7-AC1F-C81479C20F95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FE4E9-0E12-4FE0-83D1-DC4C2A67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CD75C-34F0-41D7-9AC7-90BFC99A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5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7B42-FDFF-445F-8131-74039EBC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4A8A85-2C11-4FB4-9B46-2EE90A15B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D3239-7F1B-4046-B3BE-13958E51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4A72-8643-4425-A997-834F4D200B5A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02B52-0104-40D8-B9D9-B63A31AC7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895CA-77C5-4E67-BFAB-F1AD87FE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87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47C0A-BC66-4D3E-8575-1214E9C09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FD589-6D83-4C61-8CA8-0639CC7F3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83741-7591-4C29-A529-8FC508A6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B0A5A-227D-41C7-B8A0-70D1BBE41790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8FB21-70B4-447B-BEF7-8D6BA58D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4425D-CEB0-4592-B848-E998B3F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4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E0BF-16DB-49AF-910A-064502A3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14B6B-641C-4820-866B-07A4A257E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F06C0-FF41-4C10-B32F-0843834D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A2E98-1DCC-4936-B785-13206648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C0DC5-7DC0-4DE4-A415-AF77A6BE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0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90EE-89EF-4568-982B-FD3C4272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3EEF5-CC76-4A0B-8D87-2B7A82E16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15371-D807-45AA-8F13-D25094FF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13982-4B68-4E80-9F0C-7D3D163880F2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C4B27-7B82-4828-BF04-D1BCCE19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AE76F-4D32-4D64-8BD2-EBD357C8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3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D81E-A200-41D0-8D53-E203E0EA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D05A6-ADAE-4E1F-A6D6-5B5CB132A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C250B-539C-4814-8ED3-51E6FDBF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B0CC1-0F33-4609-9CB9-5AC08195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3EBAD-9B7A-43E7-9E6D-1E7B7A686816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9772C-EC5F-4112-9D77-D73A7C14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C699F-5DCC-4880-8F3D-A972EDEA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8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8980-016A-4854-8749-05C19E0B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ED5F3-055A-4E74-B357-0EACAEAFD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CE076-B33E-4B08-8A21-53F1A8680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2EB35-17A0-4A4B-ABD6-3D7347D43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A47F7-4AB8-45A9-94BC-DDE099400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20CFF5-0B0A-47B8-A739-85793CAE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AC40-47E5-4F8E-9379-2569124FB62B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ACBB3-64D1-4A32-A81E-44175DA4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2EBA15-0196-4003-87E5-C6B1730C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8C46-9014-4F96-A9B9-B9602921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000BF-D382-4804-A1C6-4671845F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6E19-6BD2-4EC4-A651-48DE8D329F1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525F9-74B4-4373-9895-A87C7F13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8B4DA-7CFA-48F7-9EA9-991B8924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5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4A75F-1471-4ADB-8C8B-212084F3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7671-586D-419A-8EA6-96FC28404BC5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7B1BB-CB8A-4A3C-B1BE-4EB9B245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5F146-81BB-4A5D-AFE2-CAA8AEA0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4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A7BF-54C4-472E-90E1-520B535D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864E-6319-49D9-BCAB-A24F58B8F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48837-66D8-4B8B-9450-ED6D9E56D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1784B-E59E-493E-9EE9-F5DAC33A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29CF-B694-4A21-B018-B6702E0A45C5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6893B-784F-4E1D-B2A6-6804A718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91EC9-E33D-43E3-95EE-95C376EE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85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259B-AA04-4009-A781-CF6C687A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0B4ADC-36C3-4E45-B933-6FD49E3D8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7644B-D3DB-4F07-AD72-57053106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BD482-DB75-4593-A564-8032FA7F5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DFD-A354-4764-83B6-D26986379184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61CEE-3FB8-45A6-95DE-AAD92A8D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02E69-6A11-4EBD-8C00-85763A34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1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502C2C-C065-420A-B9F2-E8702030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48CD5-C5FC-40DB-A346-D5381FF01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F056C-A649-4FB4-B531-AAB8304DE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C0E14-3217-437E-86A3-50EA3964B79B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AFAE0-FF81-48CB-87E3-E3D707842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5B196-2D40-4F3D-97A9-6C1E6516C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0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1.png"/><Relationship Id="rId1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3C9BA-5299-47D2-BDA9-D3B38F6D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54" y="1435947"/>
            <a:ext cx="11507894" cy="1146070"/>
          </a:xfrm>
        </p:spPr>
        <p:txBody>
          <a:bodyPr>
            <a:normAutofit fontScale="90000"/>
          </a:bodyPr>
          <a:lstStyle/>
          <a:p>
            <a:r>
              <a:rPr lang="en-US" sz="4000" b="1" i="0" u="none" strike="noStrike" baseline="0" dirty="0"/>
              <a:t>A Robotic Antenna Alignment and Tracking System for Millimeter Wave Propagation Modeling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726F9-DEBA-4B10-8546-0C4A5F853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201" y="3042549"/>
            <a:ext cx="9144000" cy="2466869"/>
          </a:xfrm>
        </p:spPr>
        <p:txBody>
          <a:bodyPr>
            <a:normAutofit fontScale="92500"/>
          </a:bodyPr>
          <a:lstStyle/>
          <a:p>
            <a:r>
              <a:rPr lang="en-US" sz="2600" dirty="0">
                <a:latin typeface="+mj-lt"/>
              </a:rPr>
              <a:t>Bharath Keshavamurthy</a:t>
            </a:r>
            <a:r>
              <a:rPr lang="en-US" sz="2600" baseline="30000" dirty="0">
                <a:latin typeface="+mj-lt"/>
              </a:rPr>
              <a:t>*</a:t>
            </a:r>
            <a:r>
              <a:rPr lang="en-US" sz="2600" dirty="0">
                <a:latin typeface="+mj-lt"/>
              </a:rPr>
              <a:t>, Yaguang Zhang</a:t>
            </a:r>
            <a:r>
              <a:rPr lang="en-US" sz="2600" baseline="30000" dirty="0">
                <a:latin typeface="+mj-lt"/>
              </a:rPr>
              <a:t>^</a:t>
            </a:r>
            <a:r>
              <a:rPr lang="en-US" sz="2600" dirty="0">
                <a:latin typeface="+mj-lt"/>
              </a:rPr>
              <a:t>, Christopher R. Anderson</a:t>
            </a:r>
            <a:r>
              <a:rPr lang="en-US" sz="2600" baseline="30000" dirty="0">
                <a:latin typeface="+mj-lt"/>
              </a:rPr>
              <a:t>#</a:t>
            </a:r>
            <a:r>
              <a:rPr lang="en-US" sz="2600" dirty="0">
                <a:latin typeface="+mj-lt"/>
              </a:rPr>
              <a:t>,</a:t>
            </a:r>
          </a:p>
          <a:p>
            <a:r>
              <a:rPr lang="en-US" sz="2600" dirty="0">
                <a:latin typeface="+mj-lt"/>
              </a:rPr>
              <a:t>Nicol</a:t>
            </a:r>
            <a:r>
              <a:rPr lang="en-US" sz="2600" dirty="0">
                <a:latin typeface="+mj-lt"/>
                <a:cs typeface="Calibri" panose="020F0502020204030204" pitchFamily="34" charset="0"/>
              </a:rPr>
              <a:t>ò</a:t>
            </a:r>
            <a:r>
              <a:rPr lang="en-US" sz="2600" dirty="0">
                <a:latin typeface="+mj-lt"/>
              </a:rPr>
              <a:t> Michelusi</a:t>
            </a:r>
            <a:r>
              <a:rPr lang="en-US" sz="2600" baseline="30000" dirty="0">
                <a:latin typeface="+mj-lt"/>
              </a:rPr>
              <a:t>*</a:t>
            </a:r>
            <a:r>
              <a:rPr lang="en-US" sz="2600" dirty="0">
                <a:latin typeface="+mj-lt"/>
              </a:rPr>
              <a:t>, James V. Krogmeier</a:t>
            </a:r>
            <a:r>
              <a:rPr lang="en-US" sz="2600" baseline="30000" dirty="0">
                <a:latin typeface="+mj-lt"/>
              </a:rPr>
              <a:t>^</a:t>
            </a:r>
            <a:r>
              <a:rPr lang="en-US" sz="2600" dirty="0">
                <a:latin typeface="+mj-lt"/>
              </a:rPr>
              <a:t>, and David J. Love</a:t>
            </a:r>
            <a:r>
              <a:rPr lang="en-US" sz="2600" baseline="30000" dirty="0">
                <a:latin typeface="+mj-lt"/>
              </a:rPr>
              <a:t>^</a:t>
            </a:r>
          </a:p>
          <a:p>
            <a:endParaRPr lang="en-US" sz="1600" baseline="30000" dirty="0">
              <a:latin typeface="+mj-lt"/>
            </a:endParaRPr>
          </a:p>
          <a:p>
            <a:endParaRPr lang="en-US" sz="1600" baseline="30000" dirty="0">
              <a:latin typeface="+mj-lt"/>
            </a:endParaRPr>
          </a:p>
          <a:p>
            <a:r>
              <a:rPr lang="en-US" sz="1400" baseline="30000" dirty="0">
                <a:latin typeface="+mj-lt"/>
              </a:rPr>
              <a:t>*</a:t>
            </a:r>
            <a:r>
              <a:rPr lang="en-US" sz="1400" dirty="0">
                <a:latin typeface="+mj-lt"/>
              </a:rPr>
              <a:t>Electrical, Computer and Energy Engineering, Arizona State University, Tempe, AZ</a:t>
            </a:r>
          </a:p>
          <a:p>
            <a:r>
              <a:rPr lang="en-US" sz="1400" baseline="30000" dirty="0">
                <a:latin typeface="+mj-lt"/>
              </a:rPr>
              <a:t>^</a:t>
            </a:r>
            <a:r>
              <a:rPr lang="en-US" sz="1400" dirty="0">
                <a:latin typeface="+mj-lt"/>
              </a:rPr>
              <a:t>Electrical and Computer Engineering, Purdue University, West Lafayette, IN</a:t>
            </a:r>
          </a:p>
          <a:p>
            <a:r>
              <a:rPr lang="en-US" sz="1400" baseline="30000" dirty="0">
                <a:latin typeface="+mj-lt"/>
              </a:rPr>
              <a:t>#</a:t>
            </a:r>
            <a:r>
              <a:rPr lang="en-US" sz="1400" dirty="0">
                <a:latin typeface="+mj-lt"/>
              </a:rPr>
              <a:t>Electrical Engineering, United State Naval Academy, Annapolis, MD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D1037-4400-4559-8517-2840C2A4B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4148"/>
            <a:ext cx="3691467" cy="1023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69A91C-FFD7-4D11-8EC9-642364D4C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97" y="0"/>
            <a:ext cx="1471103" cy="1478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D190C4-D9D0-4A74-A6F5-57A9732B7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62" y="6042851"/>
            <a:ext cx="3366550" cy="60644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926DF-C48C-4A1F-8E07-EE913DBE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USNC-URSI NRSM 2022 | NSF EARS Grant: CNS-1642982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15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9F78CA-CA55-4930-BF06-ACE342D46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64025" cy="6166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BB331B-E8BC-49A4-8074-5DF18C5C2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21" y="0"/>
            <a:ext cx="6380479" cy="61666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445B8E-7F1B-47A7-A97B-26E33DFB0BE8}"/>
              </a:ext>
            </a:extLst>
          </p:cNvPr>
          <p:cNvSpPr txBox="1"/>
          <p:nvPr/>
        </p:nvSpPr>
        <p:spPr>
          <a:xfrm>
            <a:off x="102357" y="6265333"/>
            <a:ext cx="556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The signal observed at the input of the 28 GHz up-converter in the Tx circuit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93CFB-460A-40C8-ABCF-97B40EB5023C}"/>
              </a:ext>
            </a:extLst>
          </p:cNvPr>
          <p:cNvSpPr txBox="1"/>
          <p:nvPr/>
        </p:nvSpPr>
        <p:spPr>
          <a:xfrm>
            <a:off x="6326293" y="6265333"/>
            <a:ext cx="561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The power-delay profiles observed in the Rx circuit (2.5 GHz swept at 10 ms)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666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45AE-3D1C-4AA0-853A-17352204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44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The Autonomous Beam-Steering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7A61D-62BD-411C-A851-F5E9EFED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E6F34-97FA-4981-BCB1-DFE7E405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CD58-24B5-43EF-9B0A-596DFCFC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5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6029-9A2A-4D57-9AE2-CD51FA94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89" y="163509"/>
            <a:ext cx="10515600" cy="1204485"/>
          </a:xfrm>
        </p:spPr>
        <p:txBody>
          <a:bodyPr>
            <a:normAutofit/>
          </a:bodyPr>
          <a:lstStyle/>
          <a:p>
            <a:r>
              <a:rPr lang="en-US" b="1" dirty="0"/>
              <a:t>PT2645-S: Schematics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77995E-82B9-4251-B591-C9E89169E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9" y="1489072"/>
            <a:ext cx="5615093" cy="486727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2F9CC-8C6A-4BF3-B149-2388CEFD6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74" y="1489072"/>
            <a:ext cx="5062642" cy="4867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477204-39FF-475A-B764-6352B999FD90}"/>
              </a:ext>
            </a:extLst>
          </p:cNvPr>
          <p:cNvSpPr txBox="1"/>
          <p:nvPr/>
        </p:nvSpPr>
        <p:spPr>
          <a:xfrm>
            <a:off x="968587" y="6477427"/>
            <a:ext cx="382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u="sng" strike="noStrike" baseline="0" dirty="0">
                <a:solidFill>
                  <a:srgbClr val="0070C0"/>
                </a:solidFill>
                <a:latin typeface="+mj-lt"/>
              </a:rPr>
              <a:t>ServoCity PT2645-S Pan &amp; Tilt Kit</a:t>
            </a:r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: Design Schematic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E5A82-0830-4739-931F-C8B0E4712170}"/>
              </a:ext>
            </a:extLst>
          </p:cNvPr>
          <p:cNvSpPr txBox="1"/>
          <p:nvPr/>
        </p:nvSpPr>
        <p:spPr>
          <a:xfrm>
            <a:off x="7301653" y="6477427"/>
            <a:ext cx="3735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u="sng" strike="noStrike" baseline="0" dirty="0">
                <a:solidFill>
                  <a:srgbClr val="0070C0"/>
                </a:solidFill>
                <a:latin typeface="+mj-lt"/>
              </a:rPr>
              <a:t>ServoCity HSR-2645CRH Servo</a:t>
            </a:r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: Design Schematic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185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242D-BADF-484D-98CC-B6CA0466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PT2645-S: Design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7758C-B2AF-4F2F-8E0E-BFC3BF6B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263"/>
            <a:ext cx="10515600" cy="248221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Open-loop</a:t>
            </a:r>
            <a:r>
              <a:rPr lang="en-US" sz="2400" dirty="0">
                <a:latin typeface="+mj-lt"/>
              </a:rPr>
              <a:t> pan &amp; tilt platform</a:t>
            </a:r>
          </a:p>
          <a:p>
            <a:r>
              <a:rPr lang="en-US" sz="2400" dirty="0">
                <a:latin typeface="+mj-lt"/>
              </a:rPr>
              <a:t>Yaw and Pitch axes driven by an HSR-2645CRH continuous rotation servo</a:t>
            </a:r>
          </a:p>
          <a:p>
            <a:r>
              <a:rPr lang="en-US" sz="2400" dirty="0">
                <a:latin typeface="+mj-lt"/>
              </a:rPr>
              <a:t>Gear ratio (both axes) is 7:1 </a:t>
            </a:r>
          </a:p>
          <a:p>
            <a:pPr lvl="1"/>
            <a:r>
              <a:rPr lang="en-US" sz="2000" dirty="0">
                <a:latin typeface="+mj-lt"/>
              </a:rPr>
              <a:t>12 teeth on the servo gear</a:t>
            </a:r>
          </a:p>
          <a:p>
            <a:pPr lvl="1"/>
            <a:r>
              <a:rPr lang="en-US" sz="2000" dirty="0">
                <a:latin typeface="+mj-lt"/>
              </a:rPr>
              <a:t>84 teeth on the mount gear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5 lbs</a:t>
            </a:r>
            <a:r>
              <a:rPr lang="en-US" sz="2400" dirty="0">
                <a:latin typeface="+mj-lt"/>
              </a:rPr>
              <a:t> maximum payload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3F128-65F4-4D09-9D65-C62B0C6C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FC5BD-2163-48D2-86D4-B8FAC134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E4353-9A02-4D60-8DC8-7912DC7A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1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E2FC-5843-4A5E-9C0A-734DB089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HSR-2645CRH Servo: Specifications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BB09-3504-4315-9EB0-E7659A5C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E60B2-5F67-4CBF-A13C-CCE6301E3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B321-796D-41F5-8B6E-52CD4AE5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D0933D8-36F4-47EA-B362-D582740AD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167472"/>
              </p:ext>
            </p:extLst>
          </p:nvPr>
        </p:nvGraphicFramePr>
        <p:xfrm>
          <a:off x="209976" y="1686725"/>
          <a:ext cx="11758506" cy="40792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635411">
                  <a:extLst>
                    <a:ext uri="{9D8B030D-6E8A-4147-A177-3AD203B41FA5}">
                      <a16:colId xmlns:a16="http://schemas.microsoft.com/office/drawing/2014/main" val="2811587978"/>
                    </a:ext>
                  </a:extLst>
                </a:gridCol>
                <a:gridCol w="6123095">
                  <a:extLst>
                    <a:ext uri="{9D8B030D-6E8A-4147-A177-3AD203B41FA5}">
                      <a16:colId xmlns:a16="http://schemas.microsoft.com/office/drawing/2014/main" val="748947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 Name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 Value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01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 Shaft Style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C24T-Spline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82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Voltage Range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 – 7.4 V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No-Load Speed (4.8 V)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 rpm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Stall Torque (4.8 V)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111.09 oz-in (8 kg-cm)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3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Pulse Amplitude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– 5 V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20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Direction with Increasing PWM Signal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Clockwise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79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Feedback Style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No positional feedback (open-loop continuous rotation servo)</a:t>
                      </a:r>
                      <a:endParaRPr lang="en-US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6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 Shaft Support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Dual Ball Bearings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34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1.87 oz (53 g)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6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Motor Type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Carbon Brushed Cored Motor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784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333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7FBB2C-8FA6-42E4-A5E6-4F45254D7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" y="155782"/>
            <a:ext cx="4822613" cy="6166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A30F43-6260-4A91-905E-469DA5121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67" y="155781"/>
            <a:ext cx="7281333" cy="6166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A8974-AB31-4662-BAC6-E8A63E49EC66}"/>
              </a:ext>
            </a:extLst>
          </p:cNvPr>
          <p:cNvSpPr txBox="1"/>
          <p:nvPr/>
        </p:nvSpPr>
        <p:spPr>
          <a:xfrm>
            <a:off x="128692" y="6360574"/>
            <a:ext cx="4565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rgbClr val="0070C0"/>
                </a:solidFill>
                <a:latin typeface="+mj-lt"/>
              </a:rPr>
              <a:t>Rotational Platform Testing</a:t>
            </a:r>
            <a:r>
              <a:rPr lang="en-US" sz="1400" b="1" dirty="0">
                <a:solidFill>
                  <a:srgbClr val="0070C0"/>
                </a:solidFill>
                <a:latin typeface="+mj-lt"/>
              </a:rPr>
              <a:t>: Laser Testbed | Image Recognition</a:t>
            </a:r>
            <a:endParaRPr lang="en-US" sz="1400" b="1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4D895-5645-442E-91D3-1CAA692AC454}"/>
              </a:ext>
            </a:extLst>
          </p:cNvPr>
          <p:cNvSpPr txBox="1"/>
          <p:nvPr/>
        </p:nvSpPr>
        <p:spPr>
          <a:xfrm>
            <a:off x="5913878" y="6352529"/>
            <a:ext cx="545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sng" strike="noStrike" baseline="0" dirty="0">
                <a:solidFill>
                  <a:srgbClr val="0070C0"/>
                </a:solidFill>
                <a:latin typeface="+mj-lt"/>
              </a:rPr>
              <a:t>Rotational Platform + Communication System</a:t>
            </a:r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: Laboratory Testing Setup</a:t>
            </a:r>
            <a:endParaRPr lang="en-US" sz="1400" b="1" u="sng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688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3DB267-4663-462F-8C99-B6F3CD6B1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166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18F1E-8746-463E-8935-F8B18FD7C6DF}"/>
              </a:ext>
            </a:extLst>
          </p:cNvPr>
          <p:cNvSpPr txBox="1"/>
          <p:nvPr/>
        </p:nvSpPr>
        <p:spPr>
          <a:xfrm>
            <a:off x="0" y="626149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GPS Translation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UBlox GPS messages (with RTCM3.0 corrections) over I2C </a:t>
            </a:r>
            <a:r>
              <a:rPr lang="en-US" sz="1600" dirty="0">
                <a:solidFill>
                  <a:srgbClr val="0070C0"/>
                </a:solidFill>
                <a:latin typeface="+mj-lt"/>
                <a:sym typeface="Wingdings" panose="05000000000000000000" pitchFamily="2" charset="2"/>
              </a:rPr>
              <a:t> Internal NMEA format over Serial  JSON events streamed over Kafka</a:t>
            </a:r>
            <a:endParaRPr lang="en-US" sz="1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9EC28F-6AD3-44A0-BCD9-A6FB483DF7F5}"/>
              </a:ext>
            </a:extLst>
          </p:cNvPr>
          <p:cNvSpPr/>
          <p:nvPr/>
        </p:nvSpPr>
        <p:spPr>
          <a:xfrm>
            <a:off x="1625600" y="629920"/>
            <a:ext cx="2431627" cy="62314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3A1392-A41F-4178-B97A-644EF0A1B031}"/>
              </a:ext>
            </a:extLst>
          </p:cNvPr>
          <p:cNvSpPr/>
          <p:nvPr/>
        </p:nvSpPr>
        <p:spPr>
          <a:xfrm>
            <a:off x="952500" y="5567679"/>
            <a:ext cx="9519073" cy="101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28E7DA-4BD5-4A62-A793-9EB74BAC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8" y="0"/>
            <a:ext cx="6006022" cy="6219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F71A4F-2995-4E74-B875-C5C9A5BD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510" y="2423265"/>
            <a:ext cx="476250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A4264-5702-45EE-B28C-D06F1EB5972A}"/>
              </a:ext>
            </a:extLst>
          </p:cNvPr>
          <p:cNvSpPr txBox="1"/>
          <p:nvPr/>
        </p:nvSpPr>
        <p:spPr>
          <a:xfrm>
            <a:off x="1120986" y="6219826"/>
            <a:ext cx="362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+mj-lt"/>
              </a:rPr>
              <a:t>JSON GPS Event Sample  </a:t>
            </a:r>
          </a:p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(streamed over Kafka for Tx/Rx alignment)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99D2C-C5B3-46F8-A571-1703BBFA4AA3}"/>
              </a:ext>
            </a:extLst>
          </p:cNvPr>
          <p:cNvSpPr txBox="1"/>
          <p:nvPr/>
        </p:nvSpPr>
        <p:spPr>
          <a:xfrm>
            <a:off x="7696199" y="3662893"/>
            <a:ext cx="362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+mj-lt"/>
              </a:rPr>
              <a:t>IMU Event Sample  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  <a:latin typeface="+mj-lt"/>
              </a:rPr>
              <a:t>(logged internally for post-processing)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B247DF-B4F5-4AB0-8536-F32199D2F262}"/>
                  </a:ext>
                </a:extLst>
              </p14:cNvPr>
              <p14:cNvContentPartPr/>
              <p14:nvPr/>
            </p14:nvContentPartPr>
            <p14:xfrm>
              <a:off x="758120" y="195373"/>
              <a:ext cx="1467000" cy="28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B247DF-B4F5-4AB0-8536-F32199D2F2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480" y="123373"/>
                <a:ext cx="1538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E4D07E-2395-4366-80E6-BE6E10E50E85}"/>
                  </a:ext>
                </a:extLst>
              </p14:cNvPr>
              <p14:cNvContentPartPr/>
              <p14:nvPr/>
            </p14:nvContentPartPr>
            <p14:xfrm>
              <a:off x="2458400" y="-149507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E4D07E-2395-4366-80E6-BE6E10E50E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2400" y="-221147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03E437-1607-44D8-A9A0-E29A03C66970}"/>
                  </a:ext>
                </a:extLst>
              </p14:cNvPr>
              <p14:cNvContentPartPr/>
              <p14:nvPr/>
            </p14:nvContentPartPr>
            <p14:xfrm>
              <a:off x="765320" y="3101307"/>
              <a:ext cx="610560" cy="21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03E437-1607-44D8-A9A0-E29A03C669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9320" y="3029667"/>
                <a:ext cx="682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9AC877-A65F-4049-9BEA-054F8451FB6A}"/>
                  </a:ext>
                </a:extLst>
              </p14:cNvPr>
              <p14:cNvContentPartPr/>
              <p14:nvPr/>
            </p14:nvContentPartPr>
            <p14:xfrm>
              <a:off x="785480" y="4274187"/>
              <a:ext cx="663120" cy="28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9AC877-A65F-4049-9BEA-054F8451F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840" y="4202187"/>
                <a:ext cx="7347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11CA41-A7CA-486B-87CB-2E1101188E8F}"/>
                  </a:ext>
                </a:extLst>
              </p14:cNvPr>
              <p14:cNvContentPartPr/>
              <p14:nvPr/>
            </p14:nvContentPartPr>
            <p14:xfrm>
              <a:off x="7897280" y="2715747"/>
              <a:ext cx="974880" cy="27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11CA41-A7CA-486B-87CB-2E1101188E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1280" y="2644107"/>
                <a:ext cx="1046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C870F51-3430-4980-8B2E-48A7BD5C68D5}"/>
                  </a:ext>
                </a:extLst>
              </p14:cNvPr>
              <p14:cNvContentPartPr/>
              <p14:nvPr/>
            </p14:nvContentPartPr>
            <p14:xfrm>
              <a:off x="7917800" y="3257547"/>
              <a:ext cx="765000" cy="27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C870F51-3430-4980-8B2E-48A7BD5C68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81800" y="3185907"/>
                <a:ext cx="8366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D1248E-F35E-4EE2-920D-11A19C084006}"/>
                  </a:ext>
                </a:extLst>
              </p14:cNvPr>
              <p14:cNvContentPartPr/>
              <p14:nvPr/>
            </p14:nvContentPartPr>
            <p14:xfrm>
              <a:off x="2573600" y="-190173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D1248E-F35E-4EE2-920D-11A19C0840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37600" y="-261813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03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190628-F529-46DE-9ED0-524BB25A3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444"/>
            <a:ext cx="12192000" cy="53132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255A8-4A8A-462E-80E2-4CED5DD2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7B9DD-2D05-4E0B-8151-1A0CA5BF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4234-8C6A-41CF-8479-EEB1F07D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887836-D43E-4999-9EEC-00DE0C0D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" y="216743"/>
            <a:ext cx="5405120" cy="541879"/>
          </a:xfrm>
        </p:spPr>
        <p:txBody>
          <a:bodyPr>
            <a:normAutofit/>
          </a:bodyPr>
          <a:lstStyle/>
          <a:p>
            <a:pPr algn="ctr"/>
            <a:r>
              <a:rPr lang="en-US" sz="3000" b="1" u="sng" dirty="0">
                <a:solidFill>
                  <a:srgbClr val="0070C0"/>
                </a:solidFill>
              </a:rPr>
              <a:t>The Complete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2229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740F-D5C5-4197-981B-3198879D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07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Pre-Deployment Calibration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57CCB-A253-4711-B91C-B24054F7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40B-356B-437A-9E35-E6952D83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CBE70-F39A-4691-9F34-ACDDEBD7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9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DC046-A389-4CC5-8F4B-47E4B978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29" y="522305"/>
            <a:ext cx="2740151" cy="869275"/>
          </a:xfrm>
        </p:spPr>
        <p:txBody>
          <a:bodyPr>
            <a:normAutofit/>
          </a:bodyPr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51460-3F19-4A98-B187-96E0C146B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551366"/>
            <a:ext cx="6998547" cy="1864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Widespread 5G deployments using the mid-band spectrum</a:t>
            </a:r>
          </a:p>
          <a:p>
            <a:r>
              <a:rPr lang="en-US" sz="2000" dirty="0">
                <a:latin typeface="+mj-lt"/>
              </a:rPr>
              <a:t>Operators have now 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shifted focus on to the mmWave spectrum</a:t>
            </a:r>
          </a:p>
          <a:p>
            <a:pPr lvl="1"/>
            <a:r>
              <a:rPr lang="en-US" sz="2000" dirty="0">
                <a:latin typeface="+mj-lt"/>
              </a:rPr>
              <a:t>Enhancement in UX vis-à-vis data rates &amp; latencies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+mj-lt"/>
              </a:rPr>
              <a:t>Propagation challenges</a:t>
            </a:r>
          </a:p>
          <a:p>
            <a:r>
              <a:rPr lang="en-US" sz="2000" dirty="0">
                <a:latin typeface="+mj-lt"/>
              </a:rPr>
              <a:t>Academic research has also gained a renewed emphasis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249E96-F1ED-452B-8852-E0056925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547" y="136525"/>
            <a:ext cx="4527993" cy="487772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CBA184-1B8D-4527-AE97-937A3A7D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467" y="687194"/>
            <a:ext cx="4751513" cy="35258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09E44-B4D3-4995-924B-74C12B3D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B5585C2-025A-4AAB-BED3-677CFDF1D6E9}" type="datetime1">
              <a:rPr lang="en-US" smtClean="0"/>
              <a:pPr>
                <a:spcAft>
                  <a:spcPts val="600"/>
                </a:spcAft>
              </a:pPr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B674-CD3E-4C61-BE65-B0DBA9EF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BFF0E-137A-4382-A012-AABB3021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F2217E-FF97-499F-8EDE-5AD30630A26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1A882-C602-475B-8ED3-AFFFF9F7C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4108811"/>
            <a:ext cx="8818215" cy="1309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2782C-5F9A-4838-BE8B-CACF9FEEC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29" y="5402263"/>
            <a:ext cx="9765858" cy="10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F5CA61-DCCE-4CDB-AD98-8EBCF495BED6}"/>
              </a:ext>
            </a:extLst>
          </p:cNvPr>
          <p:cNvSpPr txBox="1"/>
          <p:nvPr/>
        </p:nvSpPr>
        <p:spPr>
          <a:xfrm>
            <a:off x="7999196" y="5167101"/>
            <a:ext cx="1049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June 20, 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72943-139C-431C-95A1-7072AC00DEB5}"/>
              </a:ext>
            </a:extLst>
          </p:cNvPr>
          <p:cNvSpPr txBox="1"/>
          <p:nvPr/>
        </p:nvSpPr>
        <p:spPr>
          <a:xfrm>
            <a:off x="9067136" y="6100240"/>
            <a:ext cx="101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Nov 14, 2018</a:t>
            </a:r>
          </a:p>
        </p:txBody>
      </p:sp>
    </p:spTree>
    <p:extLst>
      <p:ext uri="{BB962C8B-B14F-4D97-AF65-F5344CB8AC3E}">
        <p14:creationId xmlns:p14="http://schemas.microsoft.com/office/powerpoint/2010/main" val="1129696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186134-4493-424B-AF7D-CB468780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3520"/>
            <a:ext cx="6096000" cy="6132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5B47A9-A8E0-48EB-ACF5-ED4753CBA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8" y="223519"/>
            <a:ext cx="5933441" cy="6132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3110C-A85E-4929-93C2-CBA798558545}"/>
              </a:ext>
            </a:extLst>
          </p:cNvPr>
          <p:cNvSpPr txBox="1"/>
          <p:nvPr/>
        </p:nvSpPr>
        <p:spPr>
          <a:xfrm>
            <a:off x="1402839" y="6410534"/>
            <a:ext cx="286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sng" strike="noStrike" baseline="0" dirty="0">
                <a:solidFill>
                  <a:srgbClr val="0070C0"/>
                </a:solidFill>
                <a:latin typeface="+mj-lt"/>
              </a:rPr>
              <a:t>Pre-Deployment Calibration Setup</a:t>
            </a:r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: Tx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58ADB-D6B6-43C3-A8EF-CC527FB658D4}"/>
              </a:ext>
            </a:extLst>
          </p:cNvPr>
          <p:cNvSpPr txBox="1"/>
          <p:nvPr/>
        </p:nvSpPr>
        <p:spPr>
          <a:xfrm>
            <a:off x="7051416" y="6415819"/>
            <a:ext cx="434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sng" strike="noStrike" baseline="0" dirty="0">
                <a:solidFill>
                  <a:srgbClr val="0070C0"/>
                </a:solidFill>
                <a:latin typeface="+mj-lt"/>
              </a:rPr>
              <a:t>Pre-Deployment Calibration Setup</a:t>
            </a:r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: Variable Attenuator + Rx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C34527-6BC5-4850-B693-90AE873E9B1B}"/>
              </a:ext>
            </a:extLst>
          </p:cNvPr>
          <p:cNvSpPr/>
          <p:nvPr/>
        </p:nvSpPr>
        <p:spPr>
          <a:xfrm>
            <a:off x="8182187" y="2607733"/>
            <a:ext cx="2241973" cy="2092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132CC-ED67-439F-B874-E6A7579BAF68}"/>
              </a:ext>
            </a:extLst>
          </p:cNvPr>
          <p:cNvSpPr/>
          <p:nvPr/>
        </p:nvSpPr>
        <p:spPr>
          <a:xfrm>
            <a:off x="1225973" y="731520"/>
            <a:ext cx="3264746" cy="3034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359CF-FE71-4398-9A5B-30C4490A60CE}"/>
              </a:ext>
            </a:extLst>
          </p:cNvPr>
          <p:cNvSpPr/>
          <p:nvPr/>
        </p:nvSpPr>
        <p:spPr>
          <a:xfrm>
            <a:off x="10634133" y="223519"/>
            <a:ext cx="1557867" cy="3542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06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67BE7-382B-4635-826C-B7C9E1E2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BE423-DADA-4746-807F-B384C819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3BFF-3FDD-41B0-8B5E-16A1983D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AA63-2CDC-4471-8D3A-5047AA2B2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08" y="590362"/>
            <a:ext cx="7262336" cy="54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89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C7C3-E5BE-4E60-B83F-94DFD26AE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386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On-Site Deployment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C4B5C-02D8-414F-BBCC-AE457F0B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B6065-AE19-4CA0-9A9D-B167215D2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104F5-FD0F-4519-98B9-54BDD2B1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41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9903A9-78ED-45DD-BDB8-EEB467908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59912" y="939588"/>
            <a:ext cx="6356351" cy="4477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BF7D41-1A34-4A31-81B4-7ED0A7D34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3238" y="1105538"/>
            <a:ext cx="6356350" cy="4145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9D92F8-3DF3-440A-A715-BC1CBFF6F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0811" y="1505164"/>
            <a:ext cx="6356349" cy="3346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153CC-CF79-4BF3-875C-6743AD05FE43}"/>
              </a:ext>
            </a:extLst>
          </p:cNvPr>
          <p:cNvSpPr txBox="1"/>
          <p:nvPr/>
        </p:nvSpPr>
        <p:spPr>
          <a:xfrm>
            <a:off x="1700107" y="6382920"/>
            <a:ext cx="9137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Tx Installation and Testing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Rooftop mount | Weather-proofing | Signal tests on a handheld spectrum analyzer</a:t>
            </a:r>
          </a:p>
        </p:txBody>
      </p:sp>
    </p:spTree>
    <p:extLst>
      <p:ext uri="{BB962C8B-B14F-4D97-AF65-F5344CB8AC3E}">
        <p14:creationId xmlns:p14="http://schemas.microsoft.com/office/powerpoint/2010/main" val="2747462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B2852B-4102-47F6-849A-4169E5133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" y="0"/>
            <a:ext cx="5977467" cy="6329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AC3A6-4055-4150-9334-B9569D471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342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9605B-437A-424C-A4D6-CE5C56C21EEB}"/>
              </a:ext>
            </a:extLst>
          </p:cNvPr>
          <p:cNvSpPr txBox="1"/>
          <p:nvPr/>
        </p:nvSpPr>
        <p:spPr>
          <a:xfrm>
            <a:off x="839894" y="6342803"/>
            <a:ext cx="11013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Rx Deployment and Data Collection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Installation on a cart (urban-vegetation) | Real-time visualization of power-delay-profile samples</a:t>
            </a:r>
          </a:p>
        </p:txBody>
      </p:sp>
    </p:spTree>
    <p:extLst>
      <p:ext uri="{BB962C8B-B14F-4D97-AF65-F5344CB8AC3E}">
        <p14:creationId xmlns:p14="http://schemas.microsoft.com/office/powerpoint/2010/main" val="2195705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38C4-C60F-4B25-8B2E-BE7734C3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87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Platform Features &amp;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94AF6-2030-4A69-9E93-6D898932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70B4-92AF-4CC7-A156-1FE90E2E2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94C4B-8B6C-49C0-8A46-6F720346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6D2765-F8AB-42D4-8FDE-246D07441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74" y="0"/>
            <a:ext cx="8579696" cy="6092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DEB98-18BB-468A-BD4C-42214CC4A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4" y="0"/>
            <a:ext cx="2827633" cy="613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DF2041-4895-4C87-840D-760F07FBCE7B}"/>
              </a:ext>
            </a:extLst>
          </p:cNvPr>
          <p:cNvSpPr txBox="1"/>
          <p:nvPr/>
        </p:nvSpPr>
        <p:spPr>
          <a:xfrm>
            <a:off x="1381760" y="6207313"/>
            <a:ext cx="925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Real-time Orchestration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Tx monitoring &amp; troubleshooting via an Android Debug Bridge | Rx route visualizations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6B1396-1122-4EC2-B109-6D97AB0478FB}"/>
              </a:ext>
            </a:extLst>
          </p:cNvPr>
          <p:cNvCxnSpPr>
            <a:cxnSpLocks/>
          </p:cNvCxnSpPr>
          <p:nvPr/>
        </p:nvCxnSpPr>
        <p:spPr>
          <a:xfrm flipV="1">
            <a:off x="9652000" y="4077742"/>
            <a:ext cx="0" cy="21875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F40310-AD32-49C0-9553-B38F46832EB4}"/>
              </a:ext>
            </a:extLst>
          </p:cNvPr>
          <p:cNvSpPr txBox="1"/>
          <p:nvPr/>
        </p:nvSpPr>
        <p:spPr>
          <a:xfrm>
            <a:off x="6888480" y="3769965"/>
            <a:ext cx="493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</a:rPr>
              <a:t>Rx route visualized in Plotly-Dash/MapBox as it is being traversed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85C62A-C664-4B22-9DB7-5894EC03FA1F}"/>
              </a:ext>
            </a:extLst>
          </p:cNvPr>
          <p:cNvCxnSpPr/>
          <p:nvPr/>
        </p:nvCxnSpPr>
        <p:spPr>
          <a:xfrm flipH="1" flipV="1">
            <a:off x="2702560" y="4998720"/>
            <a:ext cx="3142827" cy="12666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A8AFD6-3D7E-4298-8FE2-9695D8B42F6E}"/>
              </a:ext>
            </a:extLst>
          </p:cNvPr>
          <p:cNvSpPr txBox="1"/>
          <p:nvPr/>
        </p:nvSpPr>
        <p:spPr>
          <a:xfrm>
            <a:off x="10241280" y="1334346"/>
            <a:ext cx="138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</a:rPr>
              <a:t>Fixed Tx location</a:t>
            </a:r>
          </a:p>
        </p:txBody>
      </p:sp>
    </p:spTree>
    <p:extLst>
      <p:ext uri="{BB962C8B-B14F-4D97-AF65-F5344CB8AC3E}">
        <p14:creationId xmlns:p14="http://schemas.microsoft.com/office/powerpoint/2010/main" val="2471672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0A4934-3ABE-4B5A-89C7-E709EC73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6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8C763-25EC-45E6-8ED1-690B8FABDC22}"/>
              </a:ext>
            </a:extLst>
          </p:cNvPr>
          <p:cNvSpPr txBox="1"/>
          <p:nvPr/>
        </p:nvSpPr>
        <p:spPr>
          <a:xfrm>
            <a:off x="1060027" y="6211147"/>
            <a:ext cx="10071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Geo-positioning Accuracy on-site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2-D accuracy of 9 cm &amp; 3-D accuracy of 17 cm – with RTCM3.0 and 28 satellites-in-view</a:t>
            </a:r>
            <a:endParaRPr lang="en-US" sz="1600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D93C48-1E18-4142-B94C-51C5BE6E63B3}"/>
              </a:ext>
            </a:extLst>
          </p:cNvPr>
          <p:cNvSpPr/>
          <p:nvPr/>
        </p:nvSpPr>
        <p:spPr>
          <a:xfrm>
            <a:off x="6414347" y="467360"/>
            <a:ext cx="3413760" cy="1415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8046B-0808-47F5-A8AA-AAD5FC176CD9}"/>
              </a:ext>
            </a:extLst>
          </p:cNvPr>
          <p:cNvSpPr/>
          <p:nvPr/>
        </p:nvSpPr>
        <p:spPr>
          <a:xfrm>
            <a:off x="1950720" y="599018"/>
            <a:ext cx="2153920" cy="74506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98CA2-F083-4CA5-AD23-D421B915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EC4F7-2B5D-4F60-82A3-497ACE7C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44EC-68CC-41E6-921F-4D1DBE48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C95DB-7557-4E06-A22C-AE744D843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0" y="1300985"/>
            <a:ext cx="5333559" cy="3998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F70B3-8AF6-4DFF-B400-9B747B314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46" y="1300985"/>
            <a:ext cx="5333559" cy="3998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05BCE-BF66-4DD6-8BB2-EC1A4C0365FD}"/>
              </a:ext>
            </a:extLst>
          </p:cNvPr>
          <p:cNvSpPr txBox="1"/>
          <p:nvPr/>
        </p:nvSpPr>
        <p:spPr>
          <a:xfrm>
            <a:off x="1872826" y="5130353"/>
            <a:ext cx="2350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Antenna Pattern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Azimuth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B0A86-B408-4B76-9F34-0217E0B27FC1}"/>
              </a:ext>
            </a:extLst>
          </p:cNvPr>
          <p:cNvSpPr txBox="1"/>
          <p:nvPr/>
        </p:nvSpPr>
        <p:spPr>
          <a:xfrm>
            <a:off x="7826584" y="5126463"/>
            <a:ext cx="242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Antenna Pattern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Elevation</a:t>
            </a:r>
          </a:p>
        </p:txBody>
      </p:sp>
    </p:spTree>
    <p:extLst>
      <p:ext uri="{BB962C8B-B14F-4D97-AF65-F5344CB8AC3E}">
        <p14:creationId xmlns:p14="http://schemas.microsoft.com/office/powerpoint/2010/main" val="972466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05CE543-4DD2-4CD1-BB3A-0263A6A46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132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BBD042-021F-4351-99FA-1C9BE3E287A0}"/>
              </a:ext>
            </a:extLst>
          </p:cNvPr>
          <p:cNvSpPr txBox="1"/>
          <p:nvPr/>
        </p:nvSpPr>
        <p:spPr>
          <a:xfrm>
            <a:off x="440267" y="6190827"/>
            <a:ext cx="1149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Post-Processing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Received signal power values superimposed on a Google Hybrid map of the site under analysis – President’s Circle (urban)</a:t>
            </a:r>
          </a:p>
        </p:txBody>
      </p:sp>
    </p:spTree>
    <p:extLst>
      <p:ext uri="{BB962C8B-B14F-4D97-AF65-F5344CB8AC3E}">
        <p14:creationId xmlns:p14="http://schemas.microsoft.com/office/powerpoint/2010/main" val="215908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6C14-C121-443B-85E3-174D8885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 &amp; Contributions: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402E-8F24-4712-A1D5-4E39AB6C6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55864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A fully autonomous V2X</a:t>
            </a:r>
            <a:r>
              <a:rPr lang="en-US" sz="2400" baseline="30000" dirty="0">
                <a:latin typeface="+mj-lt"/>
              </a:rPr>
              <a:t>*</a:t>
            </a:r>
            <a:r>
              <a:rPr lang="en-US" sz="2400" dirty="0">
                <a:latin typeface="+mj-lt"/>
              </a:rPr>
              <a:t> mechanical beam-steering platform</a:t>
            </a:r>
            <a:r>
              <a:rPr lang="en-US" sz="2400" baseline="30000" dirty="0">
                <a:latin typeface="+mj-lt"/>
              </a:rPr>
              <a:t>[1]</a:t>
            </a:r>
          </a:p>
          <a:p>
            <a:r>
              <a:rPr lang="en-US" sz="2400" dirty="0">
                <a:latin typeface="+mj-lt"/>
              </a:rPr>
              <a:t>Cost- &amp; computationally-effective </a:t>
            </a:r>
            <a:r>
              <a:rPr lang="en-US" sz="2400" i="1" dirty="0">
                <a:latin typeface="+mj-lt"/>
              </a:rPr>
              <a:t>vs</a:t>
            </a:r>
            <a:r>
              <a:rPr lang="en-US" sz="2400" dirty="0">
                <a:latin typeface="+mj-lt"/>
              </a:rPr>
              <a:t> electronic beam-alignment strategies</a:t>
            </a:r>
            <a:r>
              <a:rPr lang="en-US" sz="2400" baseline="30000" dirty="0">
                <a:latin typeface="+mj-lt"/>
              </a:rPr>
              <a:t>[2]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The principal axes positioning accuracy = 1.1</a:t>
            </a:r>
            <a:r>
              <a:rPr lang="en-US" sz="2400" baseline="30000" dirty="0">
                <a:solidFill>
                  <a:srgbClr val="0070C0"/>
                </a:solidFill>
                <a:latin typeface="+mj-lt"/>
              </a:rPr>
              <a:t>o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 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The beam-steering response time = 27.8 ms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3-D geo-positioning accuracy of 17 cm with real-time kinematics</a:t>
            </a:r>
          </a:p>
          <a:p>
            <a:r>
              <a:rPr lang="en-US" sz="2400" dirty="0">
                <a:latin typeface="+mj-lt"/>
              </a:rPr>
              <a:t>Real-time route visualizations via Plotly-Dash/MapBox</a:t>
            </a:r>
          </a:p>
          <a:p>
            <a:r>
              <a:rPr lang="en-US" sz="2400" dirty="0">
                <a:latin typeface="+mj-lt"/>
              </a:rPr>
              <a:t>Real-time sample visualizations &amp; efficient data storage (with redundancy)</a:t>
            </a:r>
          </a:p>
          <a:p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baseline="30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B4D07-E47C-47FA-A17A-5DA12D2940CC}"/>
              </a:ext>
            </a:extLst>
          </p:cNvPr>
          <p:cNvSpPr txBox="1"/>
          <p:nvPr/>
        </p:nvSpPr>
        <p:spPr>
          <a:xfrm>
            <a:off x="81280" y="5928565"/>
            <a:ext cx="1202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+mj-lt"/>
              </a:rPr>
              <a:t>* Can be easily scaled to V2V settings</a:t>
            </a:r>
          </a:p>
          <a:p>
            <a:pPr algn="l"/>
            <a:r>
              <a:rPr lang="en-US" sz="1200" b="0" i="0" u="none" strike="noStrike" baseline="0" dirty="0">
                <a:latin typeface="+mj-lt"/>
              </a:rPr>
              <a:t>[1] M. Comiter et al., “Millimeter-wave field experiments with many antenna configurations for indoor multipath environments,” in 2017 IEEE Globecom Workshops (GC Wkshps), 2017, pp. 1–6.</a:t>
            </a:r>
          </a:p>
          <a:p>
            <a:pPr algn="l"/>
            <a:r>
              <a:rPr lang="de-DE" sz="1200" b="0" i="0" u="none" strike="noStrike" baseline="0" dirty="0">
                <a:latin typeface="+mj-lt"/>
              </a:rPr>
              <a:t>[2] H. Hassanieh et al., “Fast millimeter wave beam alignment,” in 2018 </a:t>
            </a:r>
            <a:r>
              <a:rPr lang="en-US" sz="1200" b="0" i="0" u="none" strike="noStrike" baseline="0" dirty="0">
                <a:latin typeface="+mj-lt"/>
              </a:rPr>
              <a:t>ACM Special Interest Group on Data Communication (SIGCOMM), p. 432–445, doi: 10.1145/3230543.3230581.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015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4435D6-0EE6-4A0F-864D-5CB072177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360" cy="6139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F78BD-EFC7-4468-9DBC-2A1C69258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17" y="2"/>
            <a:ext cx="5838613" cy="6139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7B343-2E44-4944-9DBF-CE17BD3FDB01}"/>
              </a:ext>
            </a:extLst>
          </p:cNvPr>
          <p:cNvSpPr txBox="1"/>
          <p:nvPr/>
        </p:nvSpPr>
        <p:spPr>
          <a:xfrm>
            <a:off x="1016000" y="6139604"/>
            <a:ext cx="9516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Post-Processing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Received signal power values superimposed on a Google Hybrid map of the sites under analysis – </a:t>
            </a:r>
          </a:p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                                      Campus Vegetation/Foliage (urban) and Campus Fraternities (suburban)</a:t>
            </a:r>
          </a:p>
        </p:txBody>
      </p:sp>
    </p:spTree>
    <p:extLst>
      <p:ext uri="{BB962C8B-B14F-4D97-AF65-F5344CB8AC3E}">
        <p14:creationId xmlns:p14="http://schemas.microsoft.com/office/powerpoint/2010/main" val="2066286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D373-485E-4531-9BB8-1826AC6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2F719-CE45-4E79-9C1D-6B097A30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13E3D-A91B-4EA8-B12A-05130702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269B4-1716-476F-8551-A95CA77F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4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7433-D8F3-4C89-8D1C-478A0E5F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 &amp; 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24139-7CFE-43D4-A909-551E802C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285E-33B9-4151-AEE6-294272AC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7F285-BABB-46C9-8F49-5B340942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2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F6FB-D681-42A3-9F73-7CDE137B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Features &amp; Contributions: Measurement Campaign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D6591-A483-4E2B-A726-C585C39A1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303329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+mj-lt"/>
              </a:rPr>
              <a:t>28 GHz sliding-correlator channel sounder</a:t>
            </a:r>
            <a:r>
              <a:rPr lang="en-US" sz="2600" baseline="30000" dirty="0">
                <a:latin typeface="+mj-lt"/>
              </a:rPr>
              <a:t>[3]</a:t>
            </a:r>
          </a:p>
          <a:p>
            <a:r>
              <a:rPr lang="en-US" sz="2600" dirty="0">
                <a:solidFill>
                  <a:srgbClr val="0070C0"/>
                </a:solidFill>
                <a:latin typeface="+mj-lt"/>
              </a:rPr>
              <a:t>NSF POWDER</a:t>
            </a:r>
            <a:r>
              <a:rPr lang="en-US" sz="2600" dirty="0">
                <a:latin typeface="+mj-lt"/>
              </a:rPr>
              <a:t> testbed at the University of Utah in Salt Lake City, UT</a:t>
            </a:r>
          </a:p>
          <a:p>
            <a:pPr lvl="1"/>
            <a:r>
              <a:rPr lang="en-US" sz="2200" dirty="0">
                <a:latin typeface="+mj-lt"/>
              </a:rPr>
              <a:t>BYOD flexibility</a:t>
            </a:r>
          </a:p>
          <a:p>
            <a:pPr lvl="1"/>
            <a:r>
              <a:rPr lang="en-US" sz="2200" dirty="0">
                <a:latin typeface="+mj-lt"/>
              </a:rPr>
              <a:t>FCC experimental license to utilize the 27 – 29 GHz spectrum</a:t>
            </a:r>
          </a:p>
          <a:p>
            <a:pPr lvl="1"/>
            <a:r>
              <a:rPr lang="en-US" sz="2200" dirty="0">
                <a:latin typeface="+mj-lt"/>
              </a:rPr>
              <a:t>Dell PowerEdge R740 compute nodes (x4) provisioned from Emulab computing cluster</a:t>
            </a:r>
          </a:p>
          <a:p>
            <a:r>
              <a:rPr lang="en-US" sz="2600" dirty="0">
                <a:latin typeface="+mj-lt"/>
              </a:rPr>
              <a:t>Tx mounted on the roof-top of the William Browning Building</a:t>
            </a:r>
          </a:p>
          <a:p>
            <a:r>
              <a:rPr lang="en-US" sz="2600" dirty="0">
                <a:latin typeface="+mj-lt"/>
              </a:rPr>
              <a:t>Rx mounted on a van/cart and driven/pushed around campus</a:t>
            </a:r>
          </a:p>
          <a:p>
            <a:r>
              <a:rPr lang="en-US" sz="2600" dirty="0">
                <a:solidFill>
                  <a:srgbClr val="0070C0"/>
                </a:solidFill>
                <a:latin typeface="+mj-lt"/>
              </a:rPr>
              <a:t>Geographically diverse site</a:t>
            </a:r>
            <a:r>
              <a:rPr lang="en-US" sz="2600" dirty="0">
                <a:latin typeface="+mj-lt"/>
              </a:rPr>
              <a:t>: Both urban and suburban environments</a:t>
            </a:r>
            <a:r>
              <a:rPr lang="en-US" sz="2600" baseline="30000" dirty="0">
                <a:latin typeface="+mj-lt"/>
              </a:rPr>
              <a:t>[4]</a:t>
            </a: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F5760-88F3-4F49-BF59-DBA210D3FD90}"/>
              </a:ext>
            </a:extLst>
          </p:cNvPr>
          <p:cNvSpPr txBox="1"/>
          <p:nvPr/>
        </p:nvSpPr>
        <p:spPr>
          <a:xfrm>
            <a:off x="67733" y="6449120"/>
            <a:ext cx="9320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+mj-lt"/>
              </a:rPr>
              <a:t>[4]: Y. Zhang et al., “28-GHz channel measurements and modeling for suburban environments,” in 2018 IEEE Intl. Conf. Commun., 2018, pp.1–6</a:t>
            </a:r>
            <a:endParaRPr lang="en-US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64D5C-1CA5-4716-8992-C88FD446B725}"/>
              </a:ext>
            </a:extLst>
          </p:cNvPr>
          <p:cNvSpPr txBox="1"/>
          <p:nvPr/>
        </p:nvSpPr>
        <p:spPr>
          <a:xfrm flipH="1">
            <a:off x="67733" y="6201966"/>
            <a:ext cx="942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+mj-lt"/>
              </a:rPr>
              <a:t>[3]: R. J. Pirkl and G. D. Durgin, “Optimal sliding correlator channel sounder design,” IEEE Trans. Wireless Commun., vol. 7, no. 9, pp. 3488–3497, 2008.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186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847B-7FDD-4C21-94C5-AB2799CBB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3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The </a:t>
            </a:r>
            <a:r>
              <a:rPr lang="en-US" sz="4400" b="1" dirty="0"/>
              <a:t>Sliding-Correlator Channel Sounder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BAD22-92EB-4D0A-8096-1E611990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CBCB6-CF9A-43D6-BAB9-C23F9278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DA632-B840-40C2-AC25-702BAF52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0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F23D-D324-4E32-8917-A3FA9FA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Tx Design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F4359D-2D2B-4EAF-884B-1B7AEDF6A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2248739"/>
            <a:ext cx="12042987" cy="220134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382C0-36E8-4B51-B5BB-13AF50C3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5C8ED-F2E0-4EE7-8623-0E93B94FA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8EDEF-CE69-4FCA-9C09-953C56A0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0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2F23-1E93-4C79-A9A8-98537877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Rx Design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9186A7-8919-41E8-BDB0-C1D14BF29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" y="1855889"/>
            <a:ext cx="12036214" cy="32986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29FA-37FE-4A23-BE91-8BE26BCA5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E61E2-FC8E-4FEB-9DED-BB2DB34CC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A75A2-AA1A-406D-ABAA-24E72765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0519-3EDF-4038-81EF-BA81E4AC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Operational Parameters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51CF386-CDCD-4990-8924-F079215273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635262"/>
              </p:ext>
            </p:extLst>
          </p:nvPr>
        </p:nvGraphicFramePr>
        <p:xfrm>
          <a:off x="838200" y="1744345"/>
          <a:ext cx="10515600" cy="41046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743733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4477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Parameter Name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Parameter Value (on-site)</a:t>
                      </a:r>
                      <a:endParaRPr lang="en-US" sz="2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5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Carrier Frequency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 GHz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4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Chip Sequence Length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2047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22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RF Bandwidth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800 MHz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59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Tx Chip Rate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400 Mcps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Temporal Resolution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2.5 ns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78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Rx Chip Rate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399.95 Mcps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8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Tx/Rx Antenna Gain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23 dBm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6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Measured Tx/Rx Azimuth HPBW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10.1</a:t>
                      </a:r>
                      <a:r>
                        <a:rPr lang="en-US" sz="1800" baseline="30000" dirty="0"/>
                        <a:t>o</a:t>
                      </a:r>
                      <a:endParaRPr lang="en-US" sz="1800" baseline="30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549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Measured Tx/Rx Elevation HPBW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11.5</a:t>
                      </a:r>
                      <a:r>
                        <a:rPr lang="en-US" sz="1800" baseline="30000" dirty="0"/>
                        <a:t>o</a:t>
                      </a:r>
                      <a:endParaRPr lang="en-US" sz="1800" baseline="30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1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Maximum Measurable Path Loss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182 dB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8755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72F2-B888-4B92-B8F1-9D4A8DE2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9FC4B-145E-4750-935F-44E3CCE1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6B95B-0AFE-44FA-BA9F-F61D4382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1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AD19-93B3-4EEF-9090-792283EE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Rx GNURadio Sink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B17E-6154-417C-85A4-212D89CE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9021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A Raspberry-Pi host coupled with a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USRP B200mini</a:t>
            </a:r>
            <a:r>
              <a:rPr lang="en-US" sz="2400" dirty="0">
                <a:latin typeface="+mj-lt"/>
              </a:rPr>
              <a:t> (TX/RX Channel)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Bandwidth</a:t>
            </a:r>
            <a:r>
              <a:rPr lang="en-US" sz="2400" dirty="0">
                <a:latin typeface="+mj-lt"/>
              </a:rPr>
              <a:t> = 0 Hz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Gain</a:t>
            </a:r>
            <a:r>
              <a:rPr lang="en-US" sz="2400" dirty="0">
                <a:latin typeface="+mj-lt"/>
              </a:rPr>
              <a:t> = 0 dB and 76 dB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Center Frequency</a:t>
            </a:r>
            <a:r>
              <a:rPr lang="en-US" sz="2400" dirty="0">
                <a:latin typeface="+mj-lt"/>
              </a:rPr>
              <a:t> = 2.5 GHz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Sample Rate</a:t>
            </a:r>
            <a:r>
              <a:rPr lang="en-US" sz="2400" dirty="0">
                <a:latin typeface="+mj-lt"/>
              </a:rPr>
              <a:t> = 2 Msps</a:t>
            </a:r>
          </a:p>
          <a:p>
            <a:r>
              <a:rPr lang="en-US" sz="2400" dirty="0">
                <a:latin typeface="+mj-lt"/>
              </a:rPr>
              <a:t>QT GUI Time Sink: Dynamic limits &amp; triggers for real-time visualizations over WLAN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9F2BE-7A2C-4D4E-A969-F6E38CB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FE354-133F-44DC-ABA3-C08C0988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30-84DE-443F-AAFA-E4E1C9BD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3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1178</Words>
  <Application>Microsoft Office PowerPoint</Application>
  <PresentationFormat>Widescreen</PresentationFormat>
  <Paragraphs>186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A Robotic Antenna Alignment and Tracking System for Millimeter Wave Propagation Modeling</vt:lpstr>
      <vt:lpstr>Motivation</vt:lpstr>
      <vt:lpstr>Features &amp; Contributions: System Design</vt:lpstr>
      <vt:lpstr>Features &amp; Contributions: Measurement Campaign</vt:lpstr>
      <vt:lpstr>The Sliding-Correlator Channel Sounder</vt:lpstr>
      <vt:lpstr>Tx Design</vt:lpstr>
      <vt:lpstr>Rx Design</vt:lpstr>
      <vt:lpstr>Operational Parameters</vt:lpstr>
      <vt:lpstr>Rx GNURadio Sink Parameters</vt:lpstr>
      <vt:lpstr>PowerPoint Presentation</vt:lpstr>
      <vt:lpstr>The Autonomous Beam-Steering System</vt:lpstr>
      <vt:lpstr>PT2645-S: Schematics</vt:lpstr>
      <vt:lpstr>PT2645-S: Design Parameters</vt:lpstr>
      <vt:lpstr>HSR-2645CRH Servo: Specifications</vt:lpstr>
      <vt:lpstr>PowerPoint Presentation</vt:lpstr>
      <vt:lpstr>PowerPoint Presentation</vt:lpstr>
      <vt:lpstr>PowerPoint Presentation</vt:lpstr>
      <vt:lpstr>The Complete System Architecture</vt:lpstr>
      <vt:lpstr>Pre-Deployment Calibration</vt:lpstr>
      <vt:lpstr>PowerPoint Presentation</vt:lpstr>
      <vt:lpstr>PowerPoint Presentation</vt:lpstr>
      <vt:lpstr>On-Site Deployment</vt:lpstr>
      <vt:lpstr>PowerPoint Presentation</vt:lpstr>
      <vt:lpstr>PowerPoint Presentation</vt:lpstr>
      <vt:lpstr>Platform Features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Robotic Antenna Alignment and Tracking System for Millimeter Wave Propagation Modeling</dc:title>
  <dc:creator>Bharath Keshavamurthy</dc:creator>
  <cp:lastModifiedBy>Bharath Keshavamurthy</cp:lastModifiedBy>
  <cp:revision>103</cp:revision>
  <dcterms:created xsi:type="dcterms:W3CDTF">2022-01-04T18:56:22Z</dcterms:created>
  <dcterms:modified xsi:type="dcterms:W3CDTF">2022-01-06T05:00:43Z</dcterms:modified>
</cp:coreProperties>
</file>